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8"/>
  </p:notesMasterIdLst>
  <p:sldIdLst>
    <p:sldId id="272" r:id="rId2"/>
    <p:sldId id="260" r:id="rId3"/>
    <p:sldId id="275" r:id="rId4"/>
    <p:sldId id="261" r:id="rId5"/>
    <p:sldId id="258" r:id="rId6"/>
    <p:sldId id="259" r:id="rId7"/>
    <p:sldId id="27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BA369E"/>
    <a:srgbClr val="87037E"/>
    <a:srgbClr val="FF00FF"/>
    <a:srgbClr val="008000"/>
    <a:srgbClr val="000099"/>
    <a:srgbClr val="6600CC"/>
    <a:srgbClr val="66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2C2D2-90C6-498B-984C-4EE73FC47067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DCB34-1566-4383-81FB-EFEEB83023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4287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DCB34-1566-4383-81FB-EFEEB83023C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92927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3747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2762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0758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650959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78429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085218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484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6897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362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139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582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6974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861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273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8528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472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317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10/2/2017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5340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219200"/>
            <a:ext cx="3886200" cy="555625"/>
          </a:xfrm>
          <a:solidFill>
            <a:srgbClr val="C0000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600" dirty="0" smtClean="0"/>
              <a:t>        Welcome</a:t>
            </a:r>
            <a:endParaRPr lang="en-US" sz="3600" dirty="0"/>
          </a:p>
        </p:txBody>
      </p:sp>
      <p:pic>
        <p:nvPicPr>
          <p:cNvPr id="4" name="Picture 3" descr="red_rose-dsc031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76400" y="1981200"/>
            <a:ext cx="5334000" cy="3505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040287555"/>
      </p:ext>
    </p:extLst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6106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মিথেনের</a:t>
            </a:r>
            <a:r>
              <a:rPr lang="en-US" sz="6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….</a:t>
            </a:r>
            <a:endParaRPr lang="bn-BD" sz="40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গ্রাম-আনবিক ভর = ১৬ গ্রাম</a:t>
            </a:r>
          </a:p>
          <a:p>
            <a:r>
              <a:rPr lang="bn-BD" sz="32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সুতরাং</a:t>
            </a:r>
            <a:r>
              <a:rPr lang="en-US" sz="32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উহার,</a:t>
            </a:r>
          </a:p>
          <a:p>
            <a:r>
              <a:rPr lang="bn-BD" sz="32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 ১ মোল = ১৬ গ্রাম = ৬.০২</a:t>
            </a:r>
            <a:r>
              <a:rPr lang="en-US" sz="32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32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১০</a:t>
            </a:r>
            <a:r>
              <a:rPr lang="en-US" sz="32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^</a:t>
            </a:r>
            <a:r>
              <a:rPr lang="bn-BD" sz="32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২৩ টি মিথেন অনু</a:t>
            </a:r>
            <a:endParaRPr lang="en-US" sz="3200" b="1" dirty="0">
              <a:solidFill>
                <a:srgbClr val="99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048000"/>
            <a:ext cx="91440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আবার কার্বনের</a:t>
            </a:r>
            <a:r>
              <a:rPr lang="en-US" sz="5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…</a:t>
            </a:r>
            <a:endParaRPr lang="bn-BD" sz="54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সুনির্দিষ্ট অনু নেই </a:t>
            </a: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উহার পারমানবিক ভর= ১২ </a:t>
            </a:r>
          </a:p>
          <a:p>
            <a:endParaRPr lang="bn-BD" sz="32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সুতরাং কার্বনের ১ মোল = ১২ গ্রাম = ৬.০২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১০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^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২৩ টি কার্বন পরমাণু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746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মোলের পরিমাণ সম্পর্কিত হিসাব</a:t>
            </a:r>
            <a:endParaRPr lang="en-US" sz="4400" b="1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5240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৪৮ গ্রাম মিথেনের পরিমাণকে মোলে রূপান্তরঃ</a:t>
            </a:r>
            <a:endParaRPr lang="en-US" sz="3200" b="1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6670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উহার  আনবিক ভর = </a:t>
            </a:r>
            <a:r>
              <a:rPr lang="bn-BD" sz="3200" dirty="0" smtClean="0">
                <a:latin typeface="+mj-lt"/>
                <a:cs typeface="NikoshBAN" pitchFamily="2" charset="0"/>
              </a:rPr>
              <a:t>১৬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3200400"/>
            <a:ext cx="586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এখন,</a:t>
            </a:r>
          </a:p>
          <a:p>
            <a:r>
              <a:rPr lang="bn-BD" sz="3200" dirty="0" smtClean="0">
                <a:latin typeface="+mj-lt"/>
                <a:cs typeface="NikoshBAN" pitchFamily="2" charset="0"/>
              </a:rPr>
              <a:t>১৬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গ্রাম = </a:t>
            </a:r>
            <a:r>
              <a:rPr lang="bn-BD" sz="3200" dirty="0" smtClean="0">
                <a:latin typeface="+mj-lt"/>
                <a:cs typeface="NikoshBAN" pitchFamily="2" charset="0"/>
              </a:rPr>
              <a:t>১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মোল</a:t>
            </a:r>
          </a:p>
          <a:p>
            <a:r>
              <a:rPr lang="bn-BD" sz="3200" dirty="0" smtClean="0">
                <a:latin typeface="+mj-lt"/>
                <a:cs typeface="NikoshBAN" pitchFamily="2" charset="0"/>
              </a:rPr>
              <a:t>১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গ্রাম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(১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÷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১৬) মোল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৪৮ গ্রাম = (১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÷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১৬)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৪৮ মোল= </a:t>
            </a:r>
            <a:r>
              <a:rPr lang="bn-BD" sz="32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৩ মোল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0600" y="5562600"/>
            <a:ext cx="6172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chemeClr val="tx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অর্থাৎ , ৪৮ গ্রাম মিথেন = </a:t>
            </a:r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৩ মোল মিথেন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12" grpId="0"/>
      <p:bldP spid="1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কার্বনের এর ৩ মোলকে  গ্রামে প্রকাশঃ</a:t>
            </a:r>
            <a:endParaRPr lang="en-US" sz="3200" b="1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2895600"/>
            <a:ext cx="6248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এখন</a:t>
            </a:r>
            <a:r>
              <a:rPr lang="bn-BD" sz="36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,</a:t>
            </a:r>
            <a:endParaRPr lang="bn-BD" sz="3200" dirty="0" smtClean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১ মোল কার্বন= ১২ গ্রাম</a:t>
            </a:r>
          </a:p>
          <a:p>
            <a:r>
              <a:rPr lang="bn-BD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৩ মোল কার্বন =১২</a:t>
            </a:r>
            <a:r>
              <a:rPr lang="en-US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৩ গ্রাম= ৩৬ গ্রাম</a:t>
            </a:r>
            <a:endParaRPr lang="en-US" sz="3200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5181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অতএব, কার্বন</a:t>
            </a:r>
            <a:r>
              <a:rPr lang="en-US" sz="32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এর ৩ মোল = উহার ৩৬ গ্রাম</a:t>
            </a:r>
            <a:endParaRPr lang="en-US" sz="3200" b="1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609600"/>
            <a:ext cx="12954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/>
              <a:t>C</a:t>
            </a:r>
            <a:endParaRPr lang="en-US" sz="16600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19050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পারমানবিক ভর=১২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85800"/>
            <a:ext cx="6248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6600" b="1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13360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গ্লুকোজের আনবিক সংকেত হতে উহার ২ মোল সমান কত গ্রাম হয় তা নির্ণয় কর।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b="1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৩৬ গ্রাম পানিতে কতটি অনু আছে তা নির্ণয় কর।</a:t>
            </a:r>
            <a:endParaRPr lang="en-US" sz="3200" b="1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304800"/>
            <a:ext cx="4648200" cy="1569660"/>
          </a:xfrm>
          <a:prstGeom prst="rect">
            <a:avLst/>
          </a:prstGeom>
          <a:solidFill>
            <a:srgbClr val="00B0F0"/>
          </a:solidFill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2438400"/>
            <a:ext cx="594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নিচের প্রশ্ন গুলোর উত্তর বলি......</a:t>
            </a:r>
            <a:endParaRPr lang="en-US" sz="3200" b="1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3505200"/>
            <a:ext cx="64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মোল কি 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 মোল সালফারে কত গ্রাম সালফার থাকে?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নাইট্রোজেনের গ্রাম-আনবিক ভর কত?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239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b="1" u="sng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8800" b="1" u="sng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2362200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২৫০ গ্রাম </a:t>
            </a:r>
            <a:r>
              <a:rPr lang="bn-BD" sz="3600" b="1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সোডিয়াম সালফেট-এ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কত মোল 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হয় এবং উহাতে </a:t>
            </a:r>
            <a:r>
              <a:rPr lang="bn-BD" sz="36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কতটি অনু 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আছে তা নির্ণয় কর।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18990"/>
            <a:ext cx="8293723" cy="514361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66800" y="5257800"/>
            <a:ext cx="6705600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8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b="1" dirty="0">
              <a:solidFill>
                <a:srgbClr val="FF00FF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54355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dir="d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80010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b="1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পাঠ পরিচিতিঃ</a:t>
            </a:r>
          </a:p>
          <a:p>
            <a:pPr algn="ctr"/>
            <a:endParaRPr lang="bn-BD" sz="60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বিষয়ঃরসায়ন</a:t>
            </a:r>
          </a:p>
          <a:p>
            <a:pPr algn="ctr"/>
            <a:r>
              <a:rPr lang="bn-IN" sz="5400" b="1" dirty="0" smtClean="0">
                <a:latin typeface="NikoshBAN" pitchFamily="2" charset="0"/>
                <a:cs typeface="NikoshBAN" pitchFamily="2" charset="0"/>
              </a:rPr>
              <a:t>দশম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 শ্রেণি</a:t>
            </a:r>
          </a:p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সময়ঃ৫০মিনিট</a:t>
            </a:r>
          </a:p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তাং ১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0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/০৫/১৬ ইং 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8382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/>
              <a:t>         শিক্ষক পরিচিতি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17526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/>
              </a:rPr>
              <a:t>মোঃ আবুল কালাম আজাদ</a:t>
            </a:r>
            <a:endParaRPr lang="en-US" sz="4000" dirty="0">
              <a:latin typeface="NikoshB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29718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সহকারি শিক্ষক(গণিত) 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0386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/>
              <a:t>পাইকড়া বড়াইকুড়ী উচ্চ বিদ্যালয়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4953000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/>
              </a:rPr>
              <a:t>আত্রাই, নওগাঁ</a:t>
            </a:r>
            <a:endParaRPr lang="en-US" sz="3200" dirty="0">
              <a:latin typeface="NikoshB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m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V="1">
            <a:off x="2464704" y="659496"/>
            <a:ext cx="1004888" cy="752696"/>
          </a:xfrm>
          <a:prstGeom prst="rect">
            <a:avLst/>
          </a:prstGeom>
        </p:spPr>
      </p:pic>
      <p:pic>
        <p:nvPicPr>
          <p:cNvPr id="3" name="Picture 2" descr="lem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V="1">
            <a:off x="1778904" y="659496"/>
            <a:ext cx="1004888" cy="752696"/>
          </a:xfrm>
          <a:prstGeom prst="rect">
            <a:avLst/>
          </a:prstGeom>
        </p:spPr>
      </p:pic>
      <p:pic>
        <p:nvPicPr>
          <p:cNvPr id="4" name="Picture 3" descr="lem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V="1">
            <a:off x="1093104" y="659496"/>
            <a:ext cx="1004888" cy="752696"/>
          </a:xfrm>
          <a:prstGeom prst="rect">
            <a:avLst/>
          </a:prstGeom>
        </p:spPr>
      </p:pic>
      <p:pic>
        <p:nvPicPr>
          <p:cNvPr id="5" name="Picture 4" descr="lem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 flipV="1">
            <a:off x="331104" y="659496"/>
            <a:ext cx="1004888" cy="7526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72200" y="1371600"/>
            <a:ext cx="2590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৪টি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2590800"/>
            <a:ext cx="335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১ডজন</a:t>
            </a:r>
            <a:endParaRPr lang="en-US" sz="6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00" y="2209800"/>
            <a:ext cx="504825" cy="576943"/>
          </a:xfrm>
          <a:prstGeom prst="rect">
            <a:avLst/>
          </a:prstGeom>
        </p:spPr>
      </p:pic>
      <p:pic>
        <p:nvPicPr>
          <p:cNvPr id="10" name="Picture 9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2209800"/>
            <a:ext cx="504825" cy="576943"/>
          </a:xfrm>
          <a:prstGeom prst="rect">
            <a:avLst/>
          </a:prstGeom>
        </p:spPr>
      </p:pic>
      <p:pic>
        <p:nvPicPr>
          <p:cNvPr id="11" name="Picture 10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2209800"/>
            <a:ext cx="504825" cy="576943"/>
          </a:xfrm>
          <a:prstGeom prst="rect">
            <a:avLst/>
          </a:prstGeom>
        </p:spPr>
      </p:pic>
      <p:pic>
        <p:nvPicPr>
          <p:cNvPr id="12" name="Picture 11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209800"/>
            <a:ext cx="504825" cy="576943"/>
          </a:xfrm>
          <a:prstGeom prst="rect">
            <a:avLst/>
          </a:prstGeom>
        </p:spPr>
      </p:pic>
      <p:pic>
        <p:nvPicPr>
          <p:cNvPr id="33" name="Picture 32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00" y="3276600"/>
            <a:ext cx="504825" cy="576943"/>
          </a:xfrm>
          <a:prstGeom prst="rect">
            <a:avLst/>
          </a:prstGeom>
        </p:spPr>
      </p:pic>
      <p:pic>
        <p:nvPicPr>
          <p:cNvPr id="34" name="Picture 33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3276600"/>
            <a:ext cx="504825" cy="576943"/>
          </a:xfrm>
          <a:prstGeom prst="rect">
            <a:avLst/>
          </a:prstGeom>
        </p:spPr>
      </p:pic>
      <p:pic>
        <p:nvPicPr>
          <p:cNvPr id="35" name="Picture 34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3276600"/>
            <a:ext cx="504825" cy="576943"/>
          </a:xfrm>
          <a:prstGeom prst="rect">
            <a:avLst/>
          </a:prstGeom>
        </p:spPr>
      </p:pic>
      <p:pic>
        <p:nvPicPr>
          <p:cNvPr id="36" name="Picture 35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276600"/>
            <a:ext cx="504825" cy="576943"/>
          </a:xfrm>
          <a:prstGeom prst="rect">
            <a:avLst/>
          </a:prstGeom>
        </p:spPr>
      </p:pic>
      <p:pic>
        <p:nvPicPr>
          <p:cNvPr id="41" name="Picture 40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7400" y="2743200"/>
            <a:ext cx="504825" cy="576943"/>
          </a:xfrm>
          <a:prstGeom prst="rect">
            <a:avLst/>
          </a:prstGeom>
        </p:spPr>
      </p:pic>
      <p:pic>
        <p:nvPicPr>
          <p:cNvPr id="42" name="Picture 41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2743200"/>
            <a:ext cx="504825" cy="576943"/>
          </a:xfrm>
          <a:prstGeom prst="rect">
            <a:avLst/>
          </a:prstGeom>
        </p:spPr>
      </p:pic>
      <p:pic>
        <p:nvPicPr>
          <p:cNvPr id="43" name="Picture 42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2743200"/>
            <a:ext cx="504825" cy="576943"/>
          </a:xfrm>
          <a:prstGeom prst="rect">
            <a:avLst/>
          </a:prstGeom>
        </p:spPr>
      </p:pic>
      <p:pic>
        <p:nvPicPr>
          <p:cNvPr id="44" name="Picture 43" descr="app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743200"/>
            <a:ext cx="504825" cy="576943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6019800" y="2514600"/>
            <a:ext cx="2895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১২টি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 flipH="1">
            <a:off x="3505200" y="1371600"/>
            <a:ext cx="5181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 হালি</a:t>
            </a:r>
            <a:endParaRPr lang="en-US" sz="66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0" y="3962400"/>
            <a:ext cx="5486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 মোল</a:t>
            </a:r>
            <a:endParaRPr lang="en-US" sz="115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24400" y="4191000"/>
            <a:ext cx="83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6600CC"/>
                </a:solidFill>
              </a:rPr>
              <a:t>=</a:t>
            </a:r>
            <a:endParaRPr lang="en-US" sz="6600" b="1" dirty="0">
              <a:solidFill>
                <a:srgbClr val="6600CC"/>
              </a:solidFill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35" name="Equation" r:id="rId5" imgW="114151" imgH="215619" progId="Equation.3">
              <p:embed/>
            </p:oleObj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143000" y="593467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৬.০২</a:t>
            </a:r>
            <a:r>
              <a:rPr lang="en-US" sz="54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54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১০</a:t>
            </a:r>
            <a:r>
              <a:rPr lang="en-US" sz="54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^</a:t>
            </a:r>
            <a:r>
              <a:rPr lang="bn-BD" sz="54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২৩টি</a:t>
            </a:r>
            <a:endParaRPr lang="en-US" sz="5400" b="1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715000" y="2895600"/>
            <a:ext cx="167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b="1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5" grpId="0"/>
      <p:bldP spid="46" grpId="0"/>
      <p:bldP spid="48" grpId="0"/>
      <p:bldP spid="48" grpId="3"/>
      <p:bldP spid="25" grpId="1"/>
      <p:bldP spid="25" grpId="2"/>
      <p:bldP spid="28" grpId="1"/>
      <p:bldP spid="28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9060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b="1" u="sng" dirty="0" smtClean="0">
                <a:solidFill>
                  <a:srgbClr val="87037E"/>
                </a:solidFill>
                <a:latin typeface="NikoshBAN" pitchFamily="2" charset="0"/>
                <a:cs typeface="NikoshBAN" pitchFamily="2" charset="0"/>
              </a:rPr>
              <a:t>মোলের ধারণা</a:t>
            </a:r>
          </a:p>
          <a:p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অধ্যায়ঃ ৬ষ্ঠ  </a:t>
            </a:r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(মোলের ধারণা ও রাসায়নিক গণনা)</a:t>
            </a:r>
          </a:p>
          <a:p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                              </a:t>
            </a:r>
            <a:endParaRPr lang="en-US" sz="36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533400"/>
            <a:ext cx="48768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7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10800000" flipH="1" flipV="1">
            <a:off x="762000" y="1779687"/>
            <a:ext cx="7543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শেষে শিক্ষার্থীরা......</a:t>
            </a:r>
          </a:p>
          <a:p>
            <a:endParaRPr lang="bn-BD" sz="36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মোল কী তা বলতে পারবে।</a:t>
            </a:r>
            <a:endParaRPr lang="en-US" sz="36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মোল এবং আনবিক সংকেতের মধ্যে সম্পর্ক ব্যাখ্যা করতে পারবে।</a:t>
            </a:r>
          </a:p>
          <a:p>
            <a:pPr marL="742950" indent="-742950">
              <a:buFont typeface="+mj-lt"/>
              <a:buAutoNum type="arabicPeriod"/>
            </a:pPr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মোলের পরিমাণ সম্পর্কিত হিসাব সমাধান করতে পারবে।</a:t>
            </a:r>
          </a:p>
          <a:p>
            <a:pPr marL="742950" indent="-742950">
              <a:buFont typeface="+mj-lt"/>
              <a:buAutoNum type="arabicPeriod"/>
            </a:pPr>
            <a:endParaRPr lang="bn-BD" sz="3600" b="1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838200"/>
            <a:ext cx="4953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মোল কি ?</a:t>
            </a:r>
            <a:endParaRPr lang="en-US" sz="8000" b="1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2667000"/>
            <a:ext cx="75438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b="1" dirty="0" smtClean="0">
                <a:latin typeface="NikoshBAN" pitchFamily="2" charset="0"/>
                <a:cs typeface="NikoshBAN" pitchFamily="2" charset="0"/>
              </a:rPr>
              <a:t>৬.০২</a:t>
            </a:r>
            <a:r>
              <a:rPr lang="en-US" sz="11500" b="1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11500" b="1" dirty="0" smtClean="0">
                <a:latin typeface="NikoshBAN" pitchFamily="2" charset="0"/>
                <a:cs typeface="NikoshBAN" pitchFamily="2" charset="0"/>
              </a:rPr>
              <a:t>১০</a:t>
            </a:r>
            <a:r>
              <a:rPr lang="en-US" sz="11500" b="1" dirty="0" smtClean="0">
                <a:latin typeface="NikoshBAN" pitchFamily="2" charset="0"/>
                <a:cs typeface="NikoshBAN" pitchFamily="2" charset="0"/>
              </a:rPr>
              <a:t>^</a:t>
            </a:r>
            <a:r>
              <a:rPr lang="bn-BD" sz="11500" b="1" dirty="0" smtClean="0">
                <a:latin typeface="NikoshBAN" pitchFamily="2" charset="0"/>
                <a:cs typeface="NikoshBAN" pitchFamily="2" charset="0"/>
              </a:rPr>
              <a:t>২৩</a:t>
            </a:r>
            <a:endParaRPr lang="en-US" sz="115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5344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মোলঃ</a:t>
            </a:r>
            <a:r>
              <a:rPr lang="bn-BD" sz="4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6.02×10^23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সংখ্যক কণা (পরমাণু,অনু, আয়ন) কে ১ মোল বলে</a:t>
            </a:r>
            <a:r>
              <a:rPr lang="bn-BD" sz="4800" dirty="0" smtClean="0">
                <a:solidFill>
                  <a:srgbClr val="FF00FF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রসায়নে পদার্থের পরিমাণজ্ঞাপক রাশি হল মোল </a:t>
            </a:r>
          </a:p>
          <a:p>
            <a:endParaRPr lang="bn-BD" sz="32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 মোল কার্বন =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৬.০২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১০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^</a:t>
            </a:r>
            <a:r>
              <a:rPr lang="bn-BD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২৩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টি কার্বন পরমাণু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49530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৬.০২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×</a:t>
            </a:r>
            <a:r>
              <a:rPr lang="bn-BD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১০</a:t>
            </a:r>
            <a:r>
              <a:rPr lang="en-US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^</a:t>
            </a:r>
            <a:r>
              <a:rPr lang="bn-BD" sz="4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২৩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কে </a:t>
            </a:r>
            <a:r>
              <a:rPr lang="bn-BD" sz="4800" b="1" dirty="0" smtClean="0">
                <a:solidFill>
                  <a:srgbClr val="9900CC"/>
                </a:solidFill>
                <a:latin typeface="NikoshBAN" pitchFamily="2" charset="0"/>
                <a:cs typeface="NikoshBAN" pitchFamily="2" charset="0"/>
              </a:rPr>
              <a:t>আভোগাড্রো সংখ্যা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বলে</a:t>
            </a:r>
            <a:endParaRPr lang="en-US" sz="4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0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286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u="sng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আনবিক সংকেত ও মোলের মধ্যে সম্পর্ক</a:t>
            </a:r>
            <a:endParaRPr lang="en-US" sz="3600" u="sng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092" name="Equation" r:id="rId3" imgW="114151" imgH="215619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895600" y="762000"/>
          <a:ext cx="2590800" cy="1577009"/>
        </p:xfrm>
        <a:graphic>
          <a:graphicData uri="http://schemas.openxmlformats.org/presentationml/2006/ole">
            <p:oleObj spid="_x0000_s3093" name="Equation" r:id="rId4" imgW="431613" imgH="253890" progId="Equation.3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38200" y="30480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+mj-lt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  <a:latin typeface="+mj-lt"/>
                <a:cs typeface="NikoshBAN" pitchFamily="2" charset="0"/>
              </a:rPr>
              <a:t>গ্রাম-আনবিক ভর </a:t>
            </a:r>
            <a:r>
              <a:rPr lang="bn-BD" sz="3600" dirty="0" smtClean="0">
                <a:latin typeface="+mj-lt"/>
                <a:cs typeface="NikoshBAN" pitchFamily="2" charset="0"/>
              </a:rPr>
              <a:t>= ১৬</a:t>
            </a:r>
            <a:r>
              <a:rPr lang="bn-IN" sz="3600" dirty="0" smtClean="0">
                <a:latin typeface="+mj-lt"/>
                <a:cs typeface="NikoshBAN" pitchFamily="2" charset="0"/>
              </a:rPr>
              <a:t>গ্রাম</a:t>
            </a:r>
            <a:endParaRPr lang="en-US" sz="3600" dirty="0">
              <a:latin typeface="+mj-lt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37338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মোল=</a:t>
            </a:r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গ্রাম-আনবিক ভর 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(যেসব পদার্থের সুনির্দিষ্ট অনু আছে)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49530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660066"/>
                </a:solidFill>
                <a:latin typeface="NikoshBAN" pitchFamily="2" charset="0"/>
                <a:cs typeface="NikoshBAN" pitchFamily="2" charset="0"/>
              </a:rPr>
              <a:t>মোল= </a:t>
            </a: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গ্রাম-পারমানবিক ভর </a:t>
            </a:r>
            <a:r>
              <a:rPr lang="bn-BD" sz="36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(যেসব পদার্থের সুনির্দিষ্ট অনু নেই)</a:t>
            </a:r>
            <a:endParaRPr lang="en-US" sz="36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24384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মিথেন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28800" y="243840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আনবিক ভর=১২+১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×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৪=১৬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TM02900771[[fn=Slice]]</Template>
  <TotalTime>751</TotalTime>
  <Words>390</Words>
  <Application>Microsoft Office PowerPoint</Application>
  <PresentationFormat>On-screen Show (4:3)</PresentationFormat>
  <Paragraphs>79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Slice</vt:lpstr>
      <vt:lpstr>Equation</vt:lpstr>
      <vt:lpstr>        Welcome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Windows User</cp:lastModifiedBy>
  <cp:revision>198</cp:revision>
  <dcterms:created xsi:type="dcterms:W3CDTF">2006-08-16T00:00:00Z</dcterms:created>
  <dcterms:modified xsi:type="dcterms:W3CDTF">2017-10-02T17:03:07Z</dcterms:modified>
</cp:coreProperties>
</file>